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64" r:id="rId3"/>
    <p:sldId id="258" r:id="rId4"/>
    <p:sldId id="260" r:id="rId5"/>
    <p:sldId id="268" r:id="rId6"/>
    <p:sldId id="269" r:id="rId7"/>
    <p:sldId id="261" r:id="rId8"/>
    <p:sldId id="270" r:id="rId9"/>
    <p:sldId id="271" r:id="rId10"/>
    <p:sldId id="262" r:id="rId11"/>
    <p:sldId id="272" r:id="rId12"/>
    <p:sldId id="273" r:id="rId13"/>
    <p:sldId id="263" r:id="rId14"/>
    <p:sldId id="274" r:id="rId15"/>
    <p:sldId id="275" r:id="rId16"/>
    <p:sldId id="259" r:id="rId17"/>
    <p:sldId id="26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\Desktop\Archivos%20Sala%20Farina\Relevamiento%20de%20publico%20SF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Relevamiento</a:t>
            </a:r>
            <a:r>
              <a:rPr lang="es-AR" baseline="0"/>
              <a:t> de público Sala Farina 2018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Público general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Muestra Universitaria </c:v>
                </c:pt>
                <c:pt idx="1">
                  <c:v>Memoria y Género</c:v>
                </c:pt>
                <c:pt idx="2">
                  <c:v>LAB 1</c:v>
                </c:pt>
                <c:pt idx="3">
                  <c:v>El Caballito</c:v>
                </c:pt>
                <c:pt idx="4">
                  <c:v>FAD expone 2018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87</c:v>
                </c:pt>
                <c:pt idx="1">
                  <c:v>610</c:v>
                </c:pt>
                <c:pt idx="2">
                  <c:v>342</c:v>
                </c:pt>
                <c:pt idx="3">
                  <c:v>941</c:v>
                </c:pt>
                <c:pt idx="4">
                  <c:v>844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Publico grupal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Muestra Universitaria </c:v>
                </c:pt>
                <c:pt idx="1">
                  <c:v>Memoria y Género</c:v>
                </c:pt>
                <c:pt idx="2">
                  <c:v>LAB 1</c:v>
                </c:pt>
                <c:pt idx="3">
                  <c:v>El Caballito</c:v>
                </c:pt>
                <c:pt idx="4">
                  <c:v>FAD expone 2018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51</c:v>
                </c:pt>
                <c:pt idx="1">
                  <c:v>936</c:v>
                </c:pt>
                <c:pt idx="2">
                  <c:v>847</c:v>
                </c:pt>
                <c:pt idx="3">
                  <c:v>4572</c:v>
                </c:pt>
                <c:pt idx="4">
                  <c:v>2046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Público de actividades SEF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Muestra Universitaria </c:v>
                </c:pt>
                <c:pt idx="1">
                  <c:v>Memoria y Género</c:v>
                </c:pt>
                <c:pt idx="2">
                  <c:v>LAB 1</c:v>
                </c:pt>
                <c:pt idx="3">
                  <c:v>El Caballito</c:v>
                </c:pt>
                <c:pt idx="4">
                  <c:v>FAD expone 2018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0</c:v>
                </c:pt>
                <c:pt idx="1">
                  <c:v>177</c:v>
                </c:pt>
                <c:pt idx="2">
                  <c:v>229</c:v>
                </c:pt>
                <c:pt idx="3">
                  <c:v>1901</c:v>
                </c:pt>
                <c:pt idx="4">
                  <c:v>559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Publico total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Muestra Universitaria </c:v>
                </c:pt>
                <c:pt idx="1">
                  <c:v>Memoria y Género</c:v>
                </c:pt>
                <c:pt idx="2">
                  <c:v>LAB 1</c:v>
                </c:pt>
                <c:pt idx="3">
                  <c:v>El Caballito</c:v>
                </c:pt>
                <c:pt idx="4">
                  <c:v>FAD expone 2018</c:v>
                </c:pt>
              </c:strCache>
            </c:strRef>
          </c:cat>
          <c:val>
            <c:numRef>
              <c:f>Hoja1!$E$2:$E$6</c:f>
              <c:numCache>
                <c:formatCode>General</c:formatCode>
                <c:ptCount val="5"/>
                <c:pt idx="0">
                  <c:v>138</c:v>
                </c:pt>
                <c:pt idx="1">
                  <c:v>1546</c:v>
                </c:pt>
                <c:pt idx="2">
                  <c:v>1189</c:v>
                </c:pt>
                <c:pt idx="3">
                  <c:v>5513</c:v>
                </c:pt>
                <c:pt idx="4">
                  <c:v>2890</c:v>
                </c:pt>
              </c:numCache>
            </c:numRef>
          </c:val>
        </c:ser>
        <c:dLbls>
          <c:showVal val="1"/>
        </c:dLbls>
        <c:gapWidth val="65"/>
        <c:axId val="79119104"/>
        <c:axId val="96129792"/>
      </c:barChart>
      <c:catAx>
        <c:axId val="791191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129792"/>
        <c:crosses val="autoZero"/>
        <c:auto val="1"/>
        <c:lblAlgn val="ctr"/>
        <c:lblOffset val="100"/>
      </c:catAx>
      <c:valAx>
        <c:axId val="96129792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911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4DE73-AF38-4455-AD8F-5445A1181F59}" type="datetimeFigureOut">
              <a:rPr lang="es-MX" smtClean="0"/>
              <a:pPr/>
              <a:t>10/12/2018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FACDD-E46D-4812-BF7E-B7E5397EB0B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10/12/2018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10/12/2018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10/12/2018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10/12/2018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10/12/2018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10/12/2018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10/12/2018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10/12/2018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10/12/2018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10/12/2018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F823-2FBC-4C20-8180-278699CB7B0B}" type="datetimeFigureOut">
              <a:rPr lang="es-ES" smtClean="0"/>
              <a:pPr/>
              <a:t>10/12/2018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FF823-2FBC-4C20-8180-278699CB7B0B}" type="datetimeFigureOut">
              <a:rPr lang="es-ES" smtClean="0"/>
              <a:pPr/>
              <a:t>10/12/2018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D986-EADA-48B5-A6F0-C11545FB09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presentVT-01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214290"/>
            <a:ext cx="9144000" cy="6446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104" y="1"/>
            <a:ext cx="9192104" cy="6894077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2196636"/>
              </p:ext>
            </p:extLst>
          </p:nvPr>
        </p:nvGraphicFramePr>
        <p:xfrm>
          <a:off x="539552" y="1412776"/>
          <a:ext cx="8424936" cy="4282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4556"/>
                <a:gridCol w="2460380"/>
              </a:tblGrid>
              <a:tr h="809530">
                <a:tc gridSpan="2">
                  <a:txBody>
                    <a:bodyPr/>
                    <a:lstStyle/>
                    <a:p>
                      <a:r>
                        <a:rPr lang="es-AR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Caballitos :</a:t>
                      </a:r>
                      <a:r>
                        <a:rPr lang="es-AR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del </a:t>
                      </a:r>
                      <a:r>
                        <a:rPr lang="es-AR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de julio hasta 25 de agosto</a:t>
                      </a:r>
                      <a:endParaRPr lang="es-AR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Actividades</a:t>
                      </a:r>
                      <a:r>
                        <a:rPr lang="es-AR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1400" baseline="0" dirty="0" smtClean="0">
                          <a:latin typeface="Arial" pitchFamily="34" charset="0"/>
                          <a:cs typeface="Arial" pitchFamily="34" charset="0"/>
                        </a:rPr>
                        <a:t>educativas</a:t>
                      </a:r>
                    </a:p>
                    <a:p>
                      <a:r>
                        <a:rPr lang="es-AR" sz="1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  <a:r>
                        <a:rPr lang="es-AR" sz="1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AR" sz="1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público: 1060</a:t>
                      </a:r>
                      <a:endParaRPr lang="es-AR" sz="14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3425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Taller Arte Reciclado - Construimos con botellas descartables un caballito 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 personas</a:t>
                      </a:r>
                      <a:endParaRPr lang="es-AR" sz="12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AR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</a:tr>
              <a:tr h="478068">
                <a:tc>
                  <a:txBody>
                    <a:bodyPr/>
                    <a:lstStyle/>
                    <a:p>
                      <a:pPr lvl="0"/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Taller de pintura - Creamos a partir del caballito azul del artista Franz Marc</a:t>
                      </a:r>
                      <a:endParaRPr lang="es-AR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es-AR" sz="1200" baseline="0" dirty="0" smtClean="0">
                          <a:latin typeface="Arial" pitchFamily="34" charset="0"/>
                          <a:cs typeface="Arial" pitchFamily="34" charset="0"/>
                        </a:rPr>
                        <a:t> personas</a:t>
                      </a:r>
                    </a:p>
                    <a:p>
                      <a:pPr algn="ctr"/>
                      <a:endParaRPr lang="es-AR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</a:tr>
              <a:tr h="514032">
                <a:tc>
                  <a:txBody>
                    <a:bodyPr/>
                    <a:lstStyle/>
                    <a:p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"Se mira, se toca, se interviene": propuesta lúdica de intervención plástica de sitio específico en muestra "El Caballito“.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0" dirty="0" smtClean="0">
                          <a:latin typeface="Arial" pitchFamily="34" charset="0"/>
                          <a:cs typeface="Arial" pitchFamily="34" charset="0"/>
                        </a:rPr>
                        <a:t>575</a:t>
                      </a:r>
                      <a:r>
                        <a:rPr lang="es-AR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personas</a:t>
                      </a:r>
                      <a:endParaRPr lang="es-AR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</a:tr>
              <a:tr h="570730">
                <a:tc>
                  <a:txBody>
                    <a:bodyPr/>
                    <a:lstStyle/>
                    <a:p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Taller Eduardo Allende y La Chicharra. </a:t>
                      </a:r>
                    </a:p>
                    <a:p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Canciones infantiles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120 personas              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</a:tr>
              <a:tr h="570730">
                <a:tc>
                  <a:txBody>
                    <a:bodyPr/>
                    <a:lstStyle/>
                    <a:p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Taller "Dichos de Pinocho“. A cargo del Grupo Balbuceando Teatro. 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125 personas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</a:tr>
              <a:tr h="331929"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Taller de títeres de dedo 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70 personas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</a:tr>
              <a:tr h="546738"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“¡Saquen una hoja!” nos preparamos con humor para volver a clases -Taller de narración con imágenes y palabras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50 personas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0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104" y="1"/>
            <a:ext cx="9192104" cy="6894077"/>
          </a:xfrm>
          <a:prstGeom prst="rect">
            <a:avLst/>
          </a:prstGeom>
        </p:spPr>
      </p:pic>
      <p:pic>
        <p:nvPicPr>
          <p:cNvPr id="5122" name="Picture 2" descr="C:\Users\Florencia\Documents\presentacion fin de año extension\caballitos.2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984464" cy="298868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C:\Users\Florencia\Documents\presentacion fin de año extension\37323948_1895466923851389_355080162570456268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0728"/>
            <a:ext cx="4354500" cy="28803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5" name="Picture 5" descr="C:\Users\Florencia\Documents\presentacion fin de año extension\37231681_1895465380518210_400739048931668787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92823"/>
            <a:ext cx="3024336" cy="200047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 descr="C:\Users\Florencia\Documents\presentacion fin de año extension\DSCN77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076828"/>
            <a:ext cx="2880320" cy="216048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9" name="Picture 9" descr="C:\Users\Florencia\Documents\presentacion fin de año extension\IMG-20180704-WA00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332988"/>
            <a:ext cx="1584176" cy="211223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8" descr="C:\Users\Usuario\Downloads\DSCN77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2952361" cy="22145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104" y="1"/>
            <a:ext cx="9192104" cy="6894077"/>
          </a:xfrm>
          <a:prstGeom prst="rect">
            <a:avLst/>
          </a:prstGeom>
        </p:spPr>
      </p:pic>
      <p:pic>
        <p:nvPicPr>
          <p:cNvPr id="6146" name="Picture 2" descr="C:\Users\Florencia\Documents\presentacion fin de año extension\DSCN7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4248472" cy="318671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 descr="C:\Users\Florencia\Documents\presentacion fin de año extension\DSCN7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04864"/>
            <a:ext cx="4032448" cy="302467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0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7616" y="-27384"/>
            <a:ext cx="9192104" cy="6894077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0373218"/>
              </p:ext>
            </p:extLst>
          </p:nvPr>
        </p:nvGraphicFramePr>
        <p:xfrm>
          <a:off x="323528" y="980728"/>
          <a:ext cx="8496944" cy="480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0"/>
                <a:gridCol w="2016224"/>
              </a:tblGrid>
              <a:tr h="97281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FAD Expone tercera edición: (En curso) Septiembre 2018 a febrero 2019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Muestra de la convocatoria anual para la Facultad de Arte y Diseño UPC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Actividades educativas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 </a:t>
                      </a:r>
                      <a:r>
                        <a:rPr lang="es-AR" sz="1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público al momento:  574</a:t>
                      </a:r>
                    </a:p>
                  </a:txBody>
                  <a:tcPr marL="77639" marR="77639" marT="38819" marB="38819"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3233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“Presentación de Libro Jóvenes y Discursos</a:t>
                      </a:r>
                      <a:endParaRPr lang="es-AR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130 personas</a:t>
                      </a:r>
                      <a:endParaRPr lang="es-AR" sz="12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</a:tr>
              <a:tr h="307313">
                <a:tc>
                  <a:txBody>
                    <a:bodyPr/>
                    <a:lstStyle/>
                    <a:p>
                      <a:pPr lvl="0"/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“Señor Cartón un libro serás hoy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”, encuentro taller</a:t>
                      </a:r>
                      <a:r>
                        <a:rPr lang="es-A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en torno a lecturas de fragmentos de John Berger  y recreación e una experiencia llevada a cabo por el escritor, a cargo de Gisela </a:t>
                      </a:r>
                      <a:r>
                        <a:rPr lang="es-AR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Cassetai</a:t>
                      </a:r>
                      <a:r>
                        <a:rPr lang="es-A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AR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35 personas</a:t>
                      </a:r>
                      <a:endParaRPr lang="es-AR" sz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AR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</a:tr>
              <a:tr h="304044">
                <a:tc>
                  <a:txBody>
                    <a:bodyPr/>
                    <a:lstStyle/>
                    <a:p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“¿De qué color es tu pregunta?” 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 personas</a:t>
                      </a:r>
                      <a:endParaRPr lang="es-AR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</a:tr>
              <a:tr h="700436">
                <a:tc>
                  <a:txBody>
                    <a:bodyPr/>
                    <a:lstStyle/>
                    <a:p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“Poner el cuerpo: Reflexiones y</a:t>
                      </a:r>
                      <a:r>
                        <a:rPr lang="es-A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experiencias sobre el cuerpo femenino en el arte”. Conversatorio con las</a:t>
                      </a:r>
                      <a:r>
                        <a:rPr lang="es-A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artistas Silvina </a:t>
                      </a:r>
                      <a:r>
                        <a:rPr lang="es-AR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Lafalce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 Viviana </a:t>
                      </a:r>
                      <a:r>
                        <a:rPr lang="es-AR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Werenczuk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Gonzalo, e invitados Juan </a:t>
                      </a:r>
                      <a:r>
                        <a:rPr lang="es-AR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Canavesi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Gabriela Barrionuevo y Jules </a:t>
                      </a:r>
                      <a:r>
                        <a:rPr lang="es-AR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Groube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  <a:tc>
                  <a:txBody>
                    <a:bodyPr/>
                    <a:lstStyle/>
                    <a:p>
                      <a:pPr algn="ctr"/>
                      <a:endParaRPr lang="es-A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38 personas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</a:tr>
              <a:tr h="385466">
                <a:tc>
                  <a:txBody>
                    <a:bodyPr/>
                    <a:lstStyle/>
                    <a:p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 acercamiento al 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Braille.,</a:t>
                      </a:r>
                      <a:r>
                        <a:rPr lang="es-A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producción de tarjetas con sistema braille 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por Paola 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Luna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20 personas</a:t>
                      </a:r>
                    </a:p>
                    <a:p>
                      <a:pPr algn="ctr"/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</a:tr>
              <a:tr h="526969"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Apertura Muestra de grabados del ISEP “</a:t>
                      </a:r>
                      <a:r>
                        <a:rPr lang="es-AR" sz="1200" dirty="0" err="1" smtClean="0">
                          <a:latin typeface="Arial" pitchFamily="34" charset="0"/>
                          <a:cs typeface="Arial" pitchFamily="34" charset="0"/>
                        </a:rPr>
                        <a:t>Frankenstein</a:t>
                      </a:r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, arte y pedagogía, 200 años después” 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 visita de </a:t>
                      </a:r>
                      <a:r>
                        <a:rPr lang="es-AR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Philippe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AR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Meirieu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  <a:tc>
                  <a:txBody>
                    <a:bodyPr/>
                    <a:lstStyle/>
                    <a:p>
                      <a:pPr algn="ctr"/>
                      <a:endParaRPr lang="es-A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r>
                        <a:rPr lang="es-AR" sz="1200" baseline="0" dirty="0" smtClean="0">
                          <a:latin typeface="Arial" pitchFamily="34" charset="0"/>
                          <a:cs typeface="Arial" pitchFamily="34" charset="0"/>
                        </a:rPr>
                        <a:t> personas 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</a:tr>
              <a:tr h="304044"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Noche</a:t>
                      </a:r>
                      <a:r>
                        <a:rPr lang="es-AR" sz="1200" baseline="0" dirty="0" smtClean="0">
                          <a:latin typeface="Arial" pitchFamily="34" charset="0"/>
                          <a:cs typeface="Arial" pitchFamily="34" charset="0"/>
                        </a:rPr>
                        <a:t> de los museos 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251 personas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</a:tr>
              <a:tr h="304044"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Conversatorio con Juan Pablo Salcedo Obregón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25 personas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</a:tr>
              <a:tr h="304044"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“Cine en la sala” Ciclo de cine en</a:t>
                      </a:r>
                      <a:r>
                        <a:rPr lang="es-AR" sz="1200" baseline="0" dirty="0" smtClean="0">
                          <a:latin typeface="Arial" pitchFamily="34" charset="0"/>
                          <a:cs typeface="Arial" pitchFamily="34" charset="0"/>
                        </a:rPr>
                        <a:t> la Sala </a:t>
                      </a:r>
                      <a:r>
                        <a:rPr lang="es-AR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Farina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15 personas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639" marR="77639" marT="38819" marB="38819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13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7616" y="-27384"/>
            <a:ext cx="9192104" cy="6894077"/>
          </a:xfrm>
          <a:prstGeom prst="rect">
            <a:avLst/>
          </a:prstGeom>
        </p:spPr>
      </p:pic>
      <p:pic>
        <p:nvPicPr>
          <p:cNvPr id="8" name="7 Imagen" descr="20181016_102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97100" y="2016285"/>
            <a:ext cx="3960440" cy="2897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 descr="20181016_104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762799" y="1979839"/>
            <a:ext cx="3960440" cy="297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 descr="20181023_1732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666184" y="2118791"/>
            <a:ext cx="3960441" cy="2692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413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36077"/>
            <a:ext cx="9192104" cy="6894077"/>
          </a:xfrm>
          <a:prstGeom prst="rect">
            <a:avLst/>
          </a:prstGeom>
        </p:spPr>
      </p:pic>
      <p:pic>
        <p:nvPicPr>
          <p:cNvPr id="14" name="13 Imagen" descr="20181023_173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66184" y="2118791"/>
            <a:ext cx="3960441" cy="2692425"/>
          </a:xfrm>
          <a:prstGeom prst="rect">
            <a:avLst/>
          </a:prstGeom>
        </p:spPr>
      </p:pic>
      <p:pic>
        <p:nvPicPr>
          <p:cNvPr id="6" name="5 Imagen" descr="20181017_1014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97544" y="2015843"/>
            <a:ext cx="3960442" cy="2898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6 Imagen" descr="20181024_155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690792" y="1979839"/>
            <a:ext cx="3960439" cy="297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 descr="20181017_1026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669868" y="2043100"/>
            <a:ext cx="3960440" cy="28438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413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2303135"/>
              </p:ext>
            </p:extLst>
          </p:nvPr>
        </p:nvGraphicFramePr>
        <p:xfrm>
          <a:off x="611560" y="1916832"/>
          <a:ext cx="8208912" cy="326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576064">
                <a:tc gridSpan="3">
                  <a:txBody>
                    <a:bodyPr/>
                    <a:lstStyle/>
                    <a:p>
                      <a:pPr algn="l"/>
                      <a:r>
                        <a:rPr lang="es-AR" sz="1400" baseline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                </a:t>
                      </a:r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Actividades </a:t>
                      </a:r>
                      <a:r>
                        <a:rPr lang="es-AR" sz="1400" baseline="0" dirty="0" smtClean="0">
                          <a:latin typeface="Arial" pitchFamily="34" charset="0"/>
                          <a:cs typeface="Arial" pitchFamily="34" charset="0"/>
                        </a:rPr>
                        <a:t> paralelas: </a:t>
                      </a:r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Conciertos</a:t>
                      </a:r>
                    </a:p>
                    <a:p>
                      <a:pPr algn="l"/>
                      <a:r>
                        <a:rPr lang="es-AR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Total</a:t>
                      </a:r>
                      <a:r>
                        <a:rPr lang="es-AR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Público: 993</a:t>
                      </a:r>
                      <a:endParaRPr lang="es-A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9112" marR="129112" marT="64556" marB="64556"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630101"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Muestra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9112" marR="129112" marT="64556" marB="64556"/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Cantidad de concierto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9112" marR="129112" marT="64556" marB="64556"/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Cantidad</a:t>
                      </a:r>
                      <a:r>
                        <a:rPr lang="es-AR" sz="1400" baseline="0" dirty="0" smtClean="0">
                          <a:latin typeface="Arial" pitchFamily="34" charset="0"/>
                          <a:cs typeface="Arial" pitchFamily="34" charset="0"/>
                        </a:rPr>
                        <a:t> de público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9112" marR="129112" marT="64556" marB="64556"/>
                </a:tc>
              </a:tr>
              <a:tr h="449133"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Memoria </a:t>
                      </a:r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y Género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9112" marR="129112" marT="64556" marB="64556"/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9112" marR="129112" marT="64556" marB="64556"/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9112" marR="129112" marT="64556" marB="64556"/>
                </a:tc>
              </a:tr>
              <a:tr h="449133"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LAB</a:t>
                      </a:r>
                      <a:r>
                        <a:rPr lang="es-AR" sz="1400" baseline="0" dirty="0" smtClean="0"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9112" marR="129112" marT="64556" marB="64556"/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9112" marR="129112" marT="64556" marB="64556"/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75 </a:t>
                      </a:r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personas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9112" marR="129112" marT="64556" marB="64556"/>
                </a:tc>
              </a:tr>
              <a:tr h="449133"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Caballitos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9112" marR="129112" marT="64556" marB="64556"/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9112" marR="129112" marT="64556" marB="64556"/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110 </a:t>
                      </a:r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personas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9112" marR="129112" marT="64556" marB="64556"/>
                </a:tc>
              </a:tr>
              <a:tr h="712091"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FAD expone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9112" marR="129112" marT="64556" marB="64556"/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9112" marR="129112" marT="64556" marB="64556"/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808 </a:t>
                      </a:r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personas</a:t>
                      </a:r>
                      <a:endParaRPr lang="es-A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9112" marR="129112" marT="64556" marB="64556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176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104" y="1"/>
            <a:ext cx="9144000" cy="6857999"/>
          </a:xfrm>
          <a:prstGeom prst="rect">
            <a:avLst/>
          </a:prstGeom>
        </p:spPr>
      </p:pic>
      <p:graphicFrame>
        <p:nvGraphicFramePr>
          <p:cNvPr id="5" name="4 Gráfico"/>
          <p:cNvGraphicFramePr/>
          <p:nvPr>
            <p:extLst>
              <p:ext uri="{D42A27DB-BD31-4B8C-83A1-F6EECF244321}">
                <p14:modId xmlns="" xmlns:p14="http://schemas.microsoft.com/office/powerpoint/2010/main" val="2379424633"/>
              </p:ext>
            </p:extLst>
          </p:nvPr>
        </p:nvGraphicFramePr>
        <p:xfrm>
          <a:off x="539552" y="1124744"/>
          <a:ext cx="83942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7681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35" y="-19472"/>
            <a:ext cx="9324528" cy="699339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7969"/>
            <a:ext cx="6696744" cy="170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suario\Downloads\21993145_1577162512348500_2846495581636990951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7" y="2276872"/>
            <a:ext cx="8950455" cy="2859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uario\Pictures\logos\logos\LogoFarina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7" y="323754"/>
            <a:ext cx="6561192" cy="166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uario\Documents\presentacion fin de año\20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27" y="5159491"/>
            <a:ext cx="3461629" cy="1817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87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104" y="1"/>
            <a:ext cx="9144000" cy="6857999"/>
          </a:xfrm>
          <a:prstGeom prst="rect">
            <a:avLst/>
          </a:prstGeom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35" y="1916832"/>
            <a:ext cx="2735805" cy="406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39" y="2151399"/>
            <a:ext cx="2252286" cy="386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359" y="3140967"/>
            <a:ext cx="2243137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852936"/>
            <a:ext cx="2752943" cy="148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23985" y="2586497"/>
            <a:ext cx="18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es-AR" b="1" dirty="0">
              <a:ln w="19050">
                <a:solidFill>
                  <a:schemeClr val="tx1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385137" y="1700808"/>
            <a:ext cx="67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es-AR" b="1" dirty="0">
              <a:ln w="19050">
                <a:solidFill>
                  <a:schemeClr val="tx1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264188" y="159231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endParaRPr lang="es-AR" b="1" dirty="0">
              <a:ln w="19050">
                <a:solidFill>
                  <a:schemeClr val="tx1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311632" y="26682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es-AR" b="1" dirty="0">
              <a:ln w="19050">
                <a:solidFill>
                  <a:schemeClr val="tx1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104" y="1"/>
            <a:ext cx="9192104" cy="6894077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1349730"/>
              </p:ext>
            </p:extLst>
          </p:nvPr>
        </p:nvGraphicFramePr>
        <p:xfrm>
          <a:off x="827584" y="1052736"/>
          <a:ext cx="7848872" cy="482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053"/>
                <a:gridCol w="2989819"/>
              </a:tblGrid>
              <a:tr h="62448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Memoria y Género: Del 6 de marzo al 20 de abril</a:t>
                      </a:r>
                      <a:endParaRPr lang="es-A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Actividades </a:t>
                      </a:r>
                      <a:r>
                        <a:rPr lang="es-AR" sz="1200" baseline="0" dirty="0" smtClean="0">
                          <a:latin typeface="Arial" pitchFamily="34" charset="0"/>
                          <a:cs typeface="Arial" pitchFamily="34" charset="0"/>
                        </a:rPr>
                        <a:t>educativas</a:t>
                      </a:r>
                      <a:endParaRPr lang="es-AR" sz="1200" b="1" kern="1200" dirty="0" smtClean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  <a:r>
                        <a:rPr lang="es-AR" sz="12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AR" sz="12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público: 477</a:t>
                      </a:r>
                      <a:endParaRPr lang="es-AR" sz="12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114" marR="61114" marT="30558" marB="30558"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440050">
                <a:tc>
                  <a:txBody>
                    <a:bodyPr/>
                    <a:lstStyle/>
                    <a:p>
                      <a:pPr algn="just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“Palabras que se rompen con ellas”</a:t>
                      </a:r>
                      <a:r>
                        <a:rPr lang="es-AR" sz="1200" baseline="0" dirty="0" smtClean="0">
                          <a:latin typeface="Arial" pitchFamily="34" charset="0"/>
                          <a:cs typeface="Arial" pitchFamily="34" charset="0"/>
                        </a:rPr>
                        <a:t> obra de teatro por Marie Álvarez.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4" marR="61114" marT="30558" marB="30558"/>
                </a:tc>
                <a:tc>
                  <a:txBody>
                    <a:bodyPr/>
                    <a:lstStyle/>
                    <a:p>
                      <a:pPr algn="ctr"/>
                      <a:endParaRPr lang="es-AR" sz="120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AR" sz="120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28 personas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4" marR="61114" marT="30558" marB="30558"/>
                </a:tc>
              </a:tr>
              <a:tr h="440050"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“Jardín de flores rojas”. </a:t>
                      </a:r>
                      <a:r>
                        <a:rPr lang="es-AR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Taller-intervención de Natividad </a:t>
                      </a:r>
                      <a:r>
                        <a:rPr lang="es-AR" sz="1200" dirty="0" err="1" smtClean="0">
                          <a:latin typeface="Arial" pitchFamily="34" charset="0"/>
                          <a:cs typeface="Arial" pitchFamily="34" charset="0"/>
                        </a:rPr>
                        <a:t>Zwilling</a:t>
                      </a:r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 y Danilo </a:t>
                      </a:r>
                      <a:r>
                        <a:rPr lang="es-AR" sz="1200" dirty="0" err="1" smtClean="0">
                          <a:latin typeface="Arial" pitchFamily="34" charset="0"/>
                          <a:cs typeface="Arial" pitchFamily="34" charset="0"/>
                        </a:rPr>
                        <a:t>Brugiavini</a:t>
                      </a:r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4" marR="61114" marT="30558" marB="30558"/>
                </a:tc>
                <a:tc>
                  <a:txBody>
                    <a:bodyPr/>
                    <a:lstStyle/>
                    <a:p>
                      <a:pPr algn="ctr"/>
                      <a:endParaRPr lang="es-A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 69 personas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4" marR="61114" marT="30558" marB="30558"/>
                </a:tc>
              </a:tr>
              <a:tr h="440050"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Muestras paralelas</a:t>
                      </a:r>
                      <a:r>
                        <a:rPr lang="es-AR" sz="1200" baseline="0" dirty="0" smtClean="0">
                          <a:latin typeface="Arial" pitchFamily="34" charset="0"/>
                          <a:cs typeface="Arial" pitchFamily="34" charset="0"/>
                        </a:rPr>
                        <a:t>:  Casa de la Cultura de Las Varillas y en El Buen Pastor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4" marR="61114" marT="30558" marB="30558"/>
                </a:tc>
                <a:tc>
                  <a:txBody>
                    <a:bodyPr/>
                    <a:lstStyle/>
                    <a:p>
                      <a:pPr algn="ctr"/>
                      <a:endParaRPr lang="es-AR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  300 personas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4" marR="61114" marT="30558" marB="30558"/>
                </a:tc>
              </a:tr>
              <a:tr h="440050"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“Arraigo y desarraigo”,</a:t>
                      </a:r>
                      <a:r>
                        <a:rPr lang="es-AR" sz="1200" baseline="0" dirty="0" smtClean="0">
                          <a:latin typeface="Arial" pitchFamily="34" charset="0"/>
                          <a:cs typeface="Arial" pitchFamily="34" charset="0"/>
                        </a:rPr>
                        <a:t> charla  al pie de obra por Mariana Laura Mas Casariego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4" marR="61114" marT="30558" marB="30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12 personas</a:t>
                      </a:r>
                    </a:p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4" marR="61114" marT="30558" marB="30558"/>
                </a:tc>
              </a:tr>
              <a:tr h="440050"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“Sobre el amor romántico” de  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María Emilia </a:t>
                      </a:r>
                      <a:r>
                        <a:rPr lang="es-AR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Bertoloni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4" marR="61114" marT="30558" marB="30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smtClean="0">
                          <a:latin typeface="Arial" pitchFamily="34" charset="0"/>
                          <a:cs typeface="Arial" pitchFamily="34" charset="0"/>
                        </a:rPr>
                        <a:t>25 personas</a:t>
                      </a:r>
                    </a:p>
                    <a:p>
                      <a:pPr algn="ctr"/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4" marR="61114" marT="30558" marB="30558"/>
                </a:tc>
              </a:tr>
              <a:tr h="624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Charla y recorrido. "Carnaval Decomisado“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Palabras de Mabel </a:t>
                      </a:r>
                      <a:r>
                        <a:rPr lang="es-AR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Vequik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 visita guiada con el artista Luis Gómez, autor del proyecto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4" marR="61114" marT="30558" marB="305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personas</a:t>
                      </a:r>
                    </a:p>
                  </a:txBody>
                  <a:tcPr marL="61114" marR="61114" marT="30558" marB="30558"/>
                </a:tc>
              </a:tr>
              <a:tr h="44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Taller-intervención sobre la obra “Vasijas </a:t>
                      </a:r>
                      <a:r>
                        <a:rPr lang="es-AR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Machirulas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”, de Flavia Torres. 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4" marR="61114" marT="30558" marB="305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personas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200" b="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114" marR="61114" marT="30558" marB="30558"/>
                </a:tc>
              </a:tr>
              <a:tr h="44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Charla a pie de obra con Marisol San Jorge y su proyecto “Roer”. (10 personas) 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4" marR="61114" marT="30558" marB="305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personas</a:t>
                      </a:r>
                    </a:p>
                  </a:txBody>
                  <a:tcPr marL="61114" marR="61114" marT="30558" marB="30558"/>
                </a:tc>
              </a:tr>
              <a:tr h="499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Charla de Candelaria </a:t>
                      </a:r>
                      <a:r>
                        <a:rPr lang="es-AR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Silvestro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sobre su proyecto "</a:t>
                      </a:r>
                      <a:r>
                        <a:rPr lang="es-AR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“. 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114" marR="61114" marT="30558" marB="305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personas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200" b="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1114" marR="61114" marT="30558" marB="30558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244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431" y="-171400"/>
            <a:ext cx="9372535" cy="70294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Florencia\Documents\presentacion fin de año extension\DSC_2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79748"/>
            <a:ext cx="4392488" cy="290929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 descr="WhatsApp Image 2018-12-07 at 2.42.45 P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265334" y="3282574"/>
            <a:ext cx="2016226" cy="331718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 descr="C:\Users\Florencia\Documents\presentacion fin de año extension\DSC_2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2767" y="3493542"/>
            <a:ext cx="3707705" cy="245573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C:\Users\Usuario\Downloads\visita guia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3515883" cy="26369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44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431" y="-171400"/>
            <a:ext cx="9372535" cy="70294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0" name="Picture 2" descr="C:\Users\Florencia\Documents\presentacion fin de año extension\DSC_2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69474"/>
            <a:ext cx="7560840" cy="500779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244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104" y="1"/>
            <a:ext cx="9192104" cy="6894077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3999251"/>
              </p:ext>
            </p:extLst>
          </p:nvPr>
        </p:nvGraphicFramePr>
        <p:xfrm>
          <a:off x="467544" y="1665146"/>
          <a:ext cx="8496944" cy="320401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256584"/>
                <a:gridCol w="3240360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aseline="0" dirty="0" smtClean="0">
                          <a:latin typeface="Arial" pitchFamily="34" charset="0"/>
                          <a:cs typeface="Arial" pitchFamily="34" charset="0"/>
                        </a:rPr>
                        <a:t>LAB 1: </a:t>
                      </a:r>
                      <a:r>
                        <a:rPr lang="es-AR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del </a:t>
                      </a:r>
                      <a:r>
                        <a:rPr lang="es-AR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 de mayo al 22 de junio</a:t>
                      </a:r>
                      <a:r>
                        <a:rPr lang="es-AR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 smtClean="0">
                          <a:latin typeface="Arial" pitchFamily="34" charset="0"/>
                          <a:cs typeface="Arial" pitchFamily="34" charset="0"/>
                        </a:rPr>
                        <a:t> Actividades</a:t>
                      </a:r>
                      <a:r>
                        <a:rPr lang="es-AR" sz="1400" baseline="0" dirty="0" smtClean="0">
                          <a:latin typeface="Arial" pitchFamily="34" charset="0"/>
                          <a:cs typeface="Arial" pitchFamily="34" charset="0"/>
                        </a:rPr>
                        <a:t> educativas</a:t>
                      </a:r>
                      <a:endParaRPr lang="es-AR" sz="1400" b="1" kern="1200" dirty="0" smtClean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  <a:r>
                        <a:rPr lang="es-AR" sz="1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s-AR" sz="14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público: 239</a:t>
                      </a:r>
                      <a:endParaRPr lang="es-AR" sz="14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3449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“Huellas</a:t>
                      </a:r>
                      <a:r>
                        <a:rPr lang="es-A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gráficas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” por  Ceci Luque y Martín </a:t>
                      </a:r>
                      <a:r>
                        <a:rPr lang="es-AR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Vassallo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personas</a:t>
                      </a:r>
                      <a:endParaRPr lang="es-AR" sz="12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AR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</a:tr>
              <a:tr h="399196">
                <a:tc>
                  <a:txBody>
                    <a:bodyPr/>
                    <a:lstStyle/>
                    <a:p>
                      <a:pPr lvl="0"/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“Movimientos</a:t>
                      </a:r>
                      <a:r>
                        <a:rPr lang="es-A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con un vidrio”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en la vía pública por Lucia von </a:t>
                      </a:r>
                      <a:r>
                        <a:rPr lang="es-AR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Sprecher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es-AR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s-AR" sz="1200" baseline="0" dirty="0" smtClean="0">
                          <a:latin typeface="Arial" pitchFamily="34" charset="0"/>
                          <a:cs typeface="Arial" pitchFamily="34" charset="0"/>
                        </a:rPr>
                        <a:t> personas</a:t>
                      </a:r>
                    </a:p>
                    <a:p>
                      <a:pPr algn="ctr"/>
                      <a:endParaRPr lang="es-AR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</a:tr>
              <a:tr h="575039">
                <a:tc>
                  <a:txBody>
                    <a:bodyPr/>
                    <a:lstStyle/>
                    <a:p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Visitas</a:t>
                      </a:r>
                      <a:r>
                        <a:rPr lang="es-A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al pie de obra 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por Nico Machado, Alejandra Espinosa, Florencia Walter y Samanta </a:t>
                      </a:r>
                      <a:r>
                        <a:rPr lang="es-AR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Rched</a:t>
                      </a:r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b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 personas</a:t>
                      </a:r>
                      <a:endParaRPr lang="es-AR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</a:tr>
              <a:tr h="238447">
                <a:tc>
                  <a:txBody>
                    <a:bodyPr/>
                    <a:lstStyle/>
                    <a:p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Charla </a:t>
                      </a:r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al pie de obra por Beto </a:t>
                      </a:r>
                      <a:r>
                        <a:rPr lang="es-AR" sz="1200" dirty="0" err="1" smtClean="0">
                          <a:latin typeface="Arial" pitchFamily="34" charset="0"/>
                          <a:cs typeface="Arial" pitchFamily="34" charset="0"/>
                        </a:rPr>
                        <a:t>Diaz</a:t>
                      </a:r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63 personas</a:t>
                      </a:r>
                    </a:p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</a:tr>
              <a:tr h="511239">
                <a:tc>
                  <a:txBody>
                    <a:bodyPr/>
                    <a:lstStyle/>
                    <a:p>
                      <a:r>
                        <a:rPr lang="es-AR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“La geometría y nuestro entorno”  taller por Agustina </a:t>
                      </a:r>
                      <a:r>
                        <a:rPr lang="es-AR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Suhurt</a:t>
                      </a:r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>
                          <a:latin typeface="Arial" pitchFamily="34" charset="0"/>
                          <a:cs typeface="Arial" pitchFamily="34" charset="0"/>
                        </a:rPr>
                        <a:t>35 personas</a:t>
                      </a:r>
                    </a:p>
                    <a:p>
                      <a:pPr algn="ctr"/>
                      <a:endParaRPr lang="es-A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094" marR="95094" marT="47547" marB="47547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104" y="44624"/>
            <a:ext cx="9192104" cy="6894077"/>
          </a:xfrm>
          <a:prstGeom prst="rect">
            <a:avLst/>
          </a:prstGeom>
        </p:spPr>
      </p:pic>
      <p:pic>
        <p:nvPicPr>
          <p:cNvPr id="3074" name="Picture 2" descr="C:\Users\Florencia\Documents\presentacion fin de año extension\lab1 inauguracion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4248472" cy="281384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 descr="C:\Users\Florencia\Documents\presentacion fin de año extension\lab1 inauguracion-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09156"/>
            <a:ext cx="2371024" cy="3579884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C:\Users\Florencia\Documents\presentacion fin de año extension\lab1 inauguracion-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9" y="3933056"/>
            <a:ext cx="3240359" cy="214615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7" name="Picture 5" descr="C:\Users\Florencia\Documents\presentacion fin de año extension\lab1 inauguracion-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933056"/>
            <a:ext cx="3312368" cy="219384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esentV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104" y="1"/>
            <a:ext cx="9192104" cy="6894077"/>
          </a:xfrm>
          <a:prstGeom prst="rect">
            <a:avLst/>
          </a:prstGeom>
        </p:spPr>
      </p:pic>
      <p:pic>
        <p:nvPicPr>
          <p:cNvPr id="4098" name="Picture 2" descr="C:\Users\Florencia\Documents\presentacion fin de año extension\DSC_2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7704856" cy="5103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615</Words>
  <Application>Microsoft Office PowerPoint</Application>
  <PresentationFormat>Presentación en pantalla (4:3)</PresentationFormat>
  <Paragraphs>104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JOSEFINA</dc:creator>
  <cp:lastModifiedBy>Florencia Forchino</cp:lastModifiedBy>
  <cp:revision>38</cp:revision>
  <dcterms:created xsi:type="dcterms:W3CDTF">2018-12-03T17:14:12Z</dcterms:created>
  <dcterms:modified xsi:type="dcterms:W3CDTF">2018-12-10T03:34:37Z</dcterms:modified>
</cp:coreProperties>
</file>